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96" r:id="rId1"/>
  </p:sldMasterIdLst>
  <p:notesMasterIdLst>
    <p:notesMasterId r:id="rId35"/>
  </p:notesMasterIdLst>
  <p:sldIdLst>
    <p:sldId id="269" r:id="rId2"/>
    <p:sldId id="276" r:id="rId3"/>
    <p:sldId id="283" r:id="rId4"/>
    <p:sldId id="289" r:id="rId5"/>
    <p:sldId id="299" r:id="rId6"/>
    <p:sldId id="300" r:id="rId7"/>
    <p:sldId id="261" r:id="rId8"/>
    <p:sldId id="286" r:id="rId9"/>
    <p:sldId id="287" r:id="rId10"/>
    <p:sldId id="285" r:id="rId11"/>
    <p:sldId id="265" r:id="rId12"/>
    <p:sldId id="277" r:id="rId13"/>
    <p:sldId id="278" r:id="rId14"/>
    <p:sldId id="279" r:id="rId15"/>
    <p:sldId id="280" r:id="rId16"/>
    <p:sldId id="260" r:id="rId17"/>
    <p:sldId id="288" r:id="rId18"/>
    <p:sldId id="267" r:id="rId19"/>
    <p:sldId id="281" r:id="rId20"/>
    <p:sldId id="296" r:id="rId21"/>
    <p:sldId id="297" r:id="rId22"/>
    <p:sldId id="298" r:id="rId23"/>
    <p:sldId id="282" r:id="rId24"/>
    <p:sldId id="295" r:id="rId25"/>
    <p:sldId id="304" r:id="rId26"/>
    <p:sldId id="305" r:id="rId27"/>
    <p:sldId id="291" r:id="rId28"/>
    <p:sldId id="292" r:id="rId29"/>
    <p:sldId id="293" r:id="rId30"/>
    <p:sldId id="294" r:id="rId31"/>
    <p:sldId id="303" r:id="rId32"/>
    <p:sldId id="301" r:id="rId33"/>
    <p:sldId id="30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B930787-5A6E-6645-90B5-20DD409F89A8}">
          <p14:sldIdLst>
            <p14:sldId id="269"/>
          </p14:sldIdLst>
        </p14:section>
        <p14:section name="Project Outline" id="{027AF902-E767-6049-97A2-C4A6B30D552C}">
          <p14:sldIdLst>
            <p14:sldId id="276"/>
          </p14:sldIdLst>
        </p14:section>
        <p14:section name="Goal" id="{95B8B895-234A-7D40-8FE8-8ED385B115BF}">
          <p14:sldIdLst>
            <p14:sldId id="283"/>
            <p14:sldId id="289"/>
          </p14:sldIdLst>
        </p14:section>
        <p14:section name="Phrase_Repetition" id="{24FEE693-74DB-2A42-93C8-07C8645A000F}">
          <p14:sldIdLst>
            <p14:sldId id="299"/>
            <p14:sldId id="300"/>
          </p14:sldIdLst>
        </p14:section>
        <p14:section name="Network Maps" id="{5FA74451-B26C-9E41-A040-7DCBF5222E59}">
          <p14:sldIdLst>
            <p14:sldId id="261"/>
            <p14:sldId id="286"/>
            <p14:sldId id="287"/>
            <p14:sldId id="285"/>
            <p14:sldId id="265"/>
            <p14:sldId id="277"/>
            <p14:sldId id="278"/>
            <p14:sldId id="279"/>
            <p14:sldId id="280"/>
            <p14:sldId id="260"/>
            <p14:sldId id="288"/>
          </p14:sldIdLst>
        </p14:section>
        <p14:section name="Sequence_Graph" id="{B1F93320-59A6-5648-8049-D638ED0B7E1D}">
          <p14:sldIdLst>
            <p14:sldId id="267"/>
            <p14:sldId id="281"/>
            <p14:sldId id="296"/>
            <p14:sldId id="297"/>
            <p14:sldId id="298"/>
            <p14:sldId id="282"/>
            <p14:sldId id="295"/>
            <p14:sldId id="304"/>
          </p14:sldIdLst>
        </p14:section>
        <p14:section name="Train_Of_Thought" id="{72EB5ED0-542F-9340-8B64-EA55F1E2515C}">
          <p14:sldIdLst>
            <p14:sldId id="305"/>
            <p14:sldId id="291"/>
            <p14:sldId id="292"/>
            <p14:sldId id="293"/>
            <p14:sldId id="294"/>
          </p14:sldIdLst>
        </p14:section>
        <p14:section name="Train_of_Network_Thought" id="{CD70709C-4FE3-0C45-B9CA-A06C70B2E786}">
          <p14:sldIdLst>
            <p14:sldId id="303"/>
          </p14:sldIdLst>
        </p14:section>
        <p14:section name="Conclusion" id="{9FA4EB15-2CE3-2645-ACB0-401B17376E31}">
          <p14:sldIdLst>
            <p14:sldId id="301"/>
          </p14:sldIdLst>
        </p14:section>
        <p14:section name="Questions" id="{CEF106FC-165F-C24D-AE40-266BF64069C2}">
          <p14:sldIdLst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8159"/>
    <a:srgbClr val="657F5D"/>
    <a:srgbClr val="BFBFBF"/>
    <a:srgbClr val="EBEBEB"/>
    <a:srgbClr val="DFE8C4"/>
    <a:srgbClr val="E2F0D9"/>
    <a:srgbClr val="E9E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31"/>
  </p:normalViewPr>
  <p:slideViewPr>
    <p:cSldViewPr snapToGrid="0" snapToObjects="1">
      <p:cViewPr>
        <p:scale>
          <a:sx n="76" d="100"/>
          <a:sy n="76" d="100"/>
        </p:scale>
        <p:origin x="117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21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47AED-EAB7-0940-BB50-365651D58E1A}" type="datetimeFigureOut">
              <a:rPr lang="en-US" smtClean="0"/>
              <a:t>3/15/17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49711-56E4-2F48-B035-432C6336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9BB73-1583-8F4F-BD36-F2082888738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858A1F2-18FA-D54C-872D-5FF0C39BAB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7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  <p:sldLayoutId id="2147484203" r:id="rId7"/>
    <p:sldLayoutId id="2147484204" r:id="rId8"/>
    <p:sldLayoutId id="2147484205" r:id="rId9"/>
    <p:sldLayoutId id="2147484206" r:id="rId10"/>
    <p:sldLayoutId id="2147484207" r:id="rId11"/>
    <p:sldLayoutId id="2147484208" r:id="rId12"/>
    <p:sldLayoutId id="2147484209" r:id="rId13"/>
    <p:sldLayoutId id="2147484210" r:id="rId14"/>
    <p:sldLayoutId id="2147484211" r:id="rId15"/>
    <p:sldLayoutId id="21474842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onor.kelleher.1@ucdconnect.i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2" y="1308629"/>
            <a:ext cx="8078787" cy="1942570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Final Year Project</a:t>
            </a:r>
            <a:br>
              <a:rPr lang="en-US" sz="44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mtClean="0"/>
              <a:t>Markson’s</a:t>
            </a:r>
            <a:r>
              <a:rPr lang="en-US" dirty="0" smtClean="0"/>
              <a:t>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2" y="4252446"/>
            <a:ext cx="8915399" cy="2148355"/>
          </a:xfrm>
        </p:spPr>
        <p:txBody>
          <a:bodyPr>
            <a:normAutofit/>
          </a:bodyPr>
          <a:lstStyle/>
          <a:p>
            <a:r>
              <a:rPr lang="en-US" sz="3600" smtClean="0"/>
              <a:t>Conor Kelleher</a:t>
            </a:r>
          </a:p>
          <a:p>
            <a:r>
              <a:rPr lang="en-US" sz="2800" smtClean="0"/>
              <a:t>13395381</a:t>
            </a:r>
          </a:p>
          <a:p>
            <a:endParaRPr lang="en-US" smtClean="0"/>
          </a:p>
          <a:p>
            <a:r>
              <a:rPr lang="en-US" smtClean="0"/>
              <a:t>Supervisor: Mark Keane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67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18" y="1239188"/>
            <a:ext cx="7965014" cy="47415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1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2" y="4398420"/>
            <a:ext cx="4021666" cy="2158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6116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4" y="982133"/>
            <a:ext cx="4263497" cy="34162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2" y="4398420"/>
            <a:ext cx="4021666" cy="2158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7837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4" y="982133"/>
            <a:ext cx="4263497" cy="34162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388" y="1155827"/>
            <a:ext cx="2433012" cy="900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2" y="4398420"/>
            <a:ext cx="4021666" cy="21580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0761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4" y="982133"/>
            <a:ext cx="4263497" cy="34162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388" y="1155827"/>
            <a:ext cx="2433012" cy="900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27" y="982133"/>
            <a:ext cx="5266267" cy="2707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2" y="4398420"/>
            <a:ext cx="4021666" cy="21580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351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01" y="4285621"/>
            <a:ext cx="1621365" cy="2383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4" y="982133"/>
            <a:ext cx="4263497" cy="34162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388" y="1155827"/>
            <a:ext cx="2433012" cy="900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27" y="982133"/>
            <a:ext cx="5266267" cy="2707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2" y="4398420"/>
            <a:ext cx="4021666" cy="2158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989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6932" y="203199"/>
            <a:ext cx="985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One paragraph further</a:t>
            </a:r>
            <a:r>
              <a:rPr lang="mr-IN" sz="3600" dirty="0" smtClean="0"/>
              <a:t>…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01" y="4285621"/>
            <a:ext cx="1621365" cy="23836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4" y="982133"/>
            <a:ext cx="4263497" cy="3416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388" y="1155827"/>
            <a:ext cx="2433012" cy="900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27" y="982133"/>
            <a:ext cx="5266267" cy="2707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2" y="4398420"/>
            <a:ext cx="4021666" cy="215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-287867"/>
            <a:ext cx="10617200" cy="7857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6932" y="203199"/>
            <a:ext cx="985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One paragraph further</a:t>
            </a:r>
            <a:r>
              <a:rPr lang="mr-IN" sz="3600" dirty="0" smtClean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778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8000">
              <a:schemeClr val="bg2">
                <a:tint val="90000"/>
                <a:satMod val="92000"/>
                <a:alpha val="0"/>
                <a:lumMod val="0"/>
                <a:lumOff val="10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96" y="1825626"/>
            <a:ext cx="8880282" cy="43513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Adding a Timeline</a:t>
            </a:r>
          </a:p>
        </p:txBody>
      </p:sp>
    </p:spTree>
    <p:extLst>
      <p:ext uri="{BB962C8B-B14F-4D97-AF65-F5344CB8AC3E}">
        <p14:creationId xmlns:p14="http://schemas.microsoft.com/office/powerpoint/2010/main" val="242347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8000">
              <a:schemeClr val="bg2">
                <a:tint val="90000"/>
                <a:satMod val="92000"/>
                <a:alpha val="0"/>
                <a:lumMod val="0"/>
                <a:lumOff val="10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27" y="1825626"/>
            <a:ext cx="8925820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7500" dirty="0" smtClean="0"/>
              <a:t>Adding a Timeline</a:t>
            </a:r>
            <a:endParaRPr lang="en-US" sz="75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72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/>
              <a:t>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3034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9" b="1369"/>
          <a:stretch/>
        </p:blipFill>
        <p:spPr>
          <a:xfrm>
            <a:off x="7540750" y="10"/>
            <a:ext cx="4651250" cy="6858776"/>
          </a:xfrm>
          <a:prstGeom prst="rect">
            <a:avLst/>
          </a:prstGeom>
        </p:spPr>
      </p:pic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78" y="967417"/>
            <a:ext cx="6675215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EFFFF"/>
                </a:solidFill>
              </a:rPr>
              <a:t>Distant Reading</a:t>
            </a:r>
            <a:r>
              <a:rPr lang="en-US" sz="4000" dirty="0">
                <a:solidFill>
                  <a:srgbClr val="FEFFFF"/>
                </a:solidFill>
              </a:rPr>
              <a:t/>
            </a:r>
            <a:br>
              <a:rPr lang="en-US" sz="4000" dirty="0">
                <a:solidFill>
                  <a:srgbClr val="FEFFFF"/>
                </a:solidFill>
              </a:rPr>
            </a:br>
            <a:r>
              <a:rPr lang="en-US" sz="4000" dirty="0">
                <a:solidFill>
                  <a:srgbClr val="FEFFFF"/>
                </a:solidFill>
              </a:rPr>
              <a:t/>
            </a:r>
            <a:br>
              <a:rPr lang="en-US" sz="4000" dirty="0">
                <a:solidFill>
                  <a:srgbClr val="FEFFFF"/>
                </a:solidFill>
              </a:rPr>
            </a:br>
            <a:r>
              <a:rPr lang="en-US" sz="4000" dirty="0">
                <a:solidFill>
                  <a:srgbClr val="FEFFFF"/>
                </a:solidFill>
              </a:rPr>
              <a:t>How and why?</a:t>
            </a:r>
          </a:p>
        </p:txBody>
      </p:sp>
    </p:spTree>
    <p:extLst>
      <p:ext uri="{BB962C8B-B14F-4D97-AF65-F5344CB8AC3E}">
        <p14:creationId xmlns:p14="http://schemas.microsoft.com/office/powerpoint/2010/main" val="22038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8000">
              <a:schemeClr val="bg2">
                <a:tint val="90000"/>
                <a:satMod val="92000"/>
                <a:alpha val="0"/>
                <a:lumMod val="0"/>
                <a:lumOff val="10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7500" dirty="0"/>
              <a:t>Adding a Timeline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72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/>
              <a:t> 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" b="7391"/>
          <a:stretch/>
        </p:blipFill>
        <p:spPr>
          <a:xfrm>
            <a:off x="1659467" y="1913467"/>
            <a:ext cx="8890000" cy="39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8000">
              <a:schemeClr val="bg2">
                <a:tint val="90000"/>
                <a:satMod val="92000"/>
                <a:alpha val="0"/>
                <a:lumMod val="0"/>
                <a:lumOff val="10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7500" dirty="0"/>
              <a:t>Adding a Timeline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72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/>
              <a:t> 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34" y="1879601"/>
            <a:ext cx="8856134" cy="428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1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8000">
              <a:schemeClr val="bg2">
                <a:tint val="90000"/>
                <a:satMod val="92000"/>
                <a:alpha val="0"/>
                <a:lumMod val="0"/>
                <a:lumOff val="10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7500" dirty="0"/>
              <a:t>Adding a Timeline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72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/>
              <a:t> </a:t>
            </a:r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32" y="1845733"/>
            <a:ext cx="889000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8000">
              <a:schemeClr val="bg2">
                <a:tint val="90000"/>
                <a:satMod val="92000"/>
                <a:alpha val="0"/>
                <a:lumMod val="0"/>
                <a:lumOff val="10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320" y="1825626"/>
            <a:ext cx="8961080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7500" dirty="0"/>
              <a:t>Adding a Timeline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72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/>
              <a:t>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7999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8000">
              <a:schemeClr val="bg2">
                <a:tint val="90000"/>
                <a:satMod val="92000"/>
                <a:alpha val="0"/>
                <a:lumMod val="0"/>
                <a:lumOff val="10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Adding a </a:t>
            </a:r>
            <a:r>
              <a: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Timeline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400" kern="1200" dirty="0" smtClean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809221"/>
            <a:ext cx="9059333" cy="43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8000">
              <a:schemeClr val="bg2">
                <a:tint val="90000"/>
                <a:satMod val="92000"/>
                <a:alpha val="0"/>
                <a:lumMod val="0"/>
                <a:lumOff val="10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Adding a </a:t>
            </a:r>
            <a:r>
              <a: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Timeline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400" kern="1200" dirty="0" smtClean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to make of this?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809221"/>
            <a:ext cx="9059333" cy="43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399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Following the train of thought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1914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399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Following the train of thought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67" y="2298700"/>
            <a:ext cx="2844799" cy="24180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02267" y="3149600"/>
            <a:ext cx="3623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Concept 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922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399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Following the train of thought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67" y="2298700"/>
            <a:ext cx="2844799" cy="24180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2298700"/>
            <a:ext cx="2844799" cy="24180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2021">
            <a:off x="3703281" y="1469107"/>
            <a:ext cx="1042863" cy="20857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02267" y="3149600"/>
            <a:ext cx="3623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Concept A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029200" y="3149600"/>
            <a:ext cx="3623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Concept 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568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399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Following the train of thought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67" y="2298700"/>
            <a:ext cx="2844799" cy="24180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2298700"/>
            <a:ext cx="2844799" cy="2418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49731" y="2298700"/>
            <a:ext cx="2844801" cy="24180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02267" y="3149600"/>
            <a:ext cx="3623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Concept 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029200" y="3149600"/>
            <a:ext cx="3623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Concept B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788400" y="3149600"/>
            <a:ext cx="369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Concept C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2021">
            <a:off x="3703281" y="1469107"/>
            <a:ext cx="1042863" cy="2085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85536" flipH="1">
            <a:off x="7473258" y="3225175"/>
            <a:ext cx="1157078" cy="208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7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Finding Entities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000" y="2088000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“There </a:t>
            </a:r>
            <a:r>
              <a:rPr lang="en-US" sz="3200" dirty="0"/>
              <a:t>was Cezanne, of </a:t>
            </a:r>
            <a:r>
              <a:rPr lang="en-US" sz="3200" dirty="0" smtClean="0"/>
              <a:t>course.</a:t>
            </a:r>
          </a:p>
          <a:p>
            <a:pPr marL="0" indent="0">
              <a:buNone/>
            </a:pPr>
            <a:r>
              <a:rPr lang="en-US" sz="3200" dirty="0" smtClean="0"/>
              <a:t>Although </a:t>
            </a:r>
            <a:r>
              <a:rPr lang="en-US" sz="3200" dirty="0"/>
              <a:t>it was not Cezanne but was Renoir</a:t>
            </a:r>
            <a:r>
              <a:rPr lang="en-US" sz="3200" dirty="0" smtClean="0"/>
              <a:t>.”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20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399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Following the train of thought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67" y="2298700"/>
            <a:ext cx="2844799" cy="24180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2298700"/>
            <a:ext cx="2844799" cy="2418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49731" y="2298700"/>
            <a:ext cx="2844801" cy="24180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02267" y="3149600"/>
            <a:ext cx="3623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Concept 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029200" y="3149600"/>
            <a:ext cx="3623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Concept B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788400" y="3149600"/>
            <a:ext cx="369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Concept C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2021">
            <a:off x="3703281" y="1469107"/>
            <a:ext cx="1042863" cy="2085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85536" flipH="1">
            <a:off x="7473258" y="3225175"/>
            <a:ext cx="1157078" cy="20857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4933" y="1766170"/>
            <a:ext cx="11057467" cy="335869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177800">
              <a:schemeClr val="accent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557520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Repetition?...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3751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" y="62219"/>
            <a:ext cx="2878666" cy="679578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177800">
              <a:schemeClr val="accent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34" y="647182"/>
            <a:ext cx="2116017" cy="21090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87" y="4445384"/>
            <a:ext cx="2116017" cy="2109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6407" y="1149779"/>
            <a:ext cx="2443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Network:</a:t>
            </a:r>
          </a:p>
          <a:p>
            <a:pPr algn="ctr"/>
            <a:r>
              <a:rPr lang="en-US" sz="2800" dirty="0" smtClean="0"/>
              <a:t>Helen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39065" y="4858715"/>
            <a:ext cx="2443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Network:</a:t>
            </a:r>
          </a:p>
          <a:p>
            <a:pPr algn="ctr"/>
            <a:r>
              <a:rPr lang="en-US" sz="2800" dirty="0" smtClean="0"/>
              <a:t>Achilles 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064" y="2450956"/>
            <a:ext cx="775702" cy="22997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8296" y="2771463"/>
            <a:ext cx="775702" cy="22997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715" y="-43772"/>
            <a:ext cx="9215285" cy="690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2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Named Entity Recognition</a:t>
            </a:r>
          </a:p>
          <a:p>
            <a:r>
              <a:rPr lang="en-US" dirty="0" smtClean="0"/>
              <a:t>Repeated Phrases</a:t>
            </a:r>
          </a:p>
          <a:p>
            <a:pPr marL="0" indent="0">
              <a:buNone/>
            </a:pPr>
            <a:r>
              <a:rPr lang="en-US" sz="2400" dirty="0" smtClean="0"/>
              <a:t>Both giving us</a:t>
            </a:r>
            <a:r>
              <a:rPr lang="mr-IN" sz="2400" dirty="0" smtClean="0"/>
              <a:t>…</a:t>
            </a:r>
            <a:endParaRPr lang="en-IE" sz="2400" dirty="0" smtClean="0"/>
          </a:p>
          <a:p>
            <a:r>
              <a:rPr lang="en-US" dirty="0" smtClean="0"/>
              <a:t>Entity Social Network</a:t>
            </a:r>
          </a:p>
          <a:p>
            <a:r>
              <a:rPr lang="en-US" dirty="0" smtClean="0"/>
              <a:t>Co-occurrence timeline</a:t>
            </a:r>
          </a:p>
          <a:p>
            <a:endParaRPr lang="en-US" dirty="0"/>
          </a:p>
          <a:p>
            <a:r>
              <a:rPr lang="en-US" dirty="0" smtClean="0"/>
              <a:t>Deep regularities in</a:t>
            </a:r>
          </a:p>
          <a:p>
            <a:pPr lvl="1"/>
            <a:r>
              <a:rPr lang="en-US" dirty="0" smtClean="0"/>
              <a:t>The words used (Exact phrase matches)</a:t>
            </a:r>
          </a:p>
          <a:p>
            <a:pPr lvl="1"/>
            <a:r>
              <a:rPr lang="en-US" dirty="0" smtClean="0"/>
              <a:t>Associative structure (Context and thought in </a:t>
            </a:r>
            <a:r>
              <a:rPr lang="en-US" smtClean="0"/>
              <a:t>the narrative)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73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smtClean="0"/>
              <a:t>Questions?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3556001"/>
            <a:ext cx="8915400" cy="2167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>
                <a:hlinkClick r:id="rId2"/>
              </a:rPr>
              <a:t>conor.kelleher.1@ucdconnect.ie</a:t>
            </a:r>
            <a:endParaRPr lang="en-US" sz="2400" smtClean="0"/>
          </a:p>
          <a:p>
            <a:pPr marL="0" indent="0">
              <a:buNone/>
            </a:pPr>
            <a:endParaRPr lang="en-US" sz="2400" smtClean="0"/>
          </a:p>
          <a:p>
            <a:pPr marL="0" indent="0">
              <a:buNone/>
            </a:pPr>
            <a:r>
              <a:rPr lang="en-US" sz="2400" smtClean="0"/>
              <a:t>Conor Kelleher</a:t>
            </a:r>
          </a:p>
          <a:p>
            <a:pPr marL="0" indent="0">
              <a:buNone/>
            </a:pPr>
            <a:r>
              <a:rPr lang="en-US" sz="2400" smtClean="0"/>
              <a:t>BSc. Computer Science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06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Finding Entities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4910666" y="2749941"/>
            <a:ext cx="1913467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       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3200" y="3334716"/>
            <a:ext cx="1862667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    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2925" y="3788545"/>
            <a:ext cx="1373188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       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2088000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“There </a:t>
            </a:r>
            <a:r>
              <a:rPr lang="en-US" sz="3200" dirty="0"/>
              <a:t>was Cezanne, of </a:t>
            </a:r>
            <a:r>
              <a:rPr lang="en-US" sz="3200" dirty="0" smtClean="0"/>
              <a:t>course.</a:t>
            </a:r>
          </a:p>
          <a:p>
            <a:pPr marL="0" indent="0">
              <a:buNone/>
            </a:pPr>
            <a:r>
              <a:rPr lang="en-US" sz="3200" dirty="0" smtClean="0"/>
              <a:t>Although </a:t>
            </a:r>
            <a:r>
              <a:rPr lang="en-US" sz="3200" dirty="0"/>
              <a:t>it was not Cezanne but was Renoir</a:t>
            </a:r>
            <a:r>
              <a:rPr lang="en-US" sz="3200" dirty="0" smtClean="0"/>
              <a:t>.”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608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037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910668"/>
            <a:ext cx="12192000" cy="1947332"/>
          </a:xfrm>
          <a:solidFill>
            <a:srgbClr val="BFBFBF">
              <a:alpha val="94902"/>
            </a:srgbClr>
          </a:solidFill>
          <a:effectLst>
            <a:glow rad="165100">
              <a:schemeClr val="bg2">
                <a:lumMod val="5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i="1" dirty="0" smtClean="0"/>
              <a:t>  “Any </a:t>
            </a:r>
            <a:r>
              <a:rPr lang="en-US" sz="3600" i="1" dirty="0"/>
              <a:t>idea, plan, or purpose may be placed in </a:t>
            </a:r>
            <a:r>
              <a:rPr lang="en-US" sz="3600" i="1" dirty="0" smtClean="0"/>
              <a:t>the</a:t>
            </a:r>
          </a:p>
          <a:p>
            <a:pPr marL="0" indent="0">
              <a:buNone/>
            </a:pPr>
            <a:r>
              <a:rPr lang="en-US" sz="3600" i="1" dirty="0"/>
              <a:t> </a:t>
            </a:r>
            <a:r>
              <a:rPr lang="en-US" sz="3600" i="1" dirty="0" smtClean="0"/>
              <a:t> mind </a:t>
            </a:r>
            <a:r>
              <a:rPr lang="en-US" sz="3600" i="1" dirty="0"/>
              <a:t>through repetition of </a:t>
            </a:r>
            <a:r>
              <a:rPr lang="en-US" sz="3600" i="1" dirty="0" smtClean="0"/>
              <a:t>thought.” </a:t>
            </a:r>
          </a:p>
          <a:p>
            <a:pPr marL="0" indent="0">
              <a:buNone/>
            </a:pPr>
            <a:r>
              <a:rPr lang="en-IE" sz="2800" dirty="0" smtClean="0"/>
              <a:t>  </a:t>
            </a:r>
            <a:r>
              <a:rPr lang="mr-IN" sz="2800" dirty="0" smtClean="0"/>
              <a:t>–</a:t>
            </a:r>
            <a:r>
              <a:rPr lang="en-US" sz="2800" dirty="0" smtClean="0"/>
              <a:t> Napoleon Hill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08669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8637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00" y="3132000"/>
            <a:ext cx="2537468" cy="27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0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00" y="3168000"/>
            <a:ext cx="2861734" cy="123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2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</TotalTime>
  <Words>236</Words>
  <Application>Microsoft Macintosh PowerPoint</Application>
  <PresentationFormat>Widescreen</PresentationFormat>
  <Paragraphs>87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Century Gothic</vt:lpstr>
      <vt:lpstr>Mangal</vt:lpstr>
      <vt:lpstr>Wingdings 3</vt:lpstr>
      <vt:lpstr>Arial</vt:lpstr>
      <vt:lpstr>Wisp</vt:lpstr>
      <vt:lpstr>Final Year Project  Markson’s Memory</vt:lpstr>
      <vt:lpstr>Distant Reading  How and why?</vt:lpstr>
      <vt:lpstr>Finding Entities</vt:lpstr>
      <vt:lpstr>Finding Entities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Questions?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Conor Kelleher</dc:creator>
  <cp:lastModifiedBy>Conor Kelleher</cp:lastModifiedBy>
  <cp:revision>33</cp:revision>
  <cp:lastPrinted>2017-03-15T03:42:52Z</cp:lastPrinted>
  <dcterms:created xsi:type="dcterms:W3CDTF">2017-03-14T18:42:17Z</dcterms:created>
  <dcterms:modified xsi:type="dcterms:W3CDTF">2017-03-15T13:22:56Z</dcterms:modified>
</cp:coreProperties>
</file>